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69"/>
  </p:notesMasterIdLst>
  <p:sldIdLst>
    <p:sldId id="256" r:id="rId5"/>
    <p:sldId id="257" r:id="rId6"/>
    <p:sldId id="258" r:id="rId7"/>
    <p:sldId id="280" r:id="rId8"/>
    <p:sldId id="379" r:id="rId9"/>
    <p:sldId id="380" r:id="rId10"/>
    <p:sldId id="320" r:id="rId11"/>
    <p:sldId id="285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30" r:id="rId21"/>
    <p:sldId id="329" r:id="rId22"/>
    <p:sldId id="331" r:id="rId23"/>
    <p:sldId id="332" r:id="rId24"/>
    <p:sldId id="337" r:id="rId25"/>
    <p:sldId id="336" r:id="rId26"/>
    <p:sldId id="335" r:id="rId27"/>
    <p:sldId id="334" r:id="rId28"/>
    <p:sldId id="338" r:id="rId29"/>
    <p:sldId id="339" r:id="rId30"/>
    <p:sldId id="340" r:id="rId31"/>
    <p:sldId id="341" r:id="rId32"/>
    <p:sldId id="343" r:id="rId33"/>
    <p:sldId id="342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4" r:id="rId43"/>
    <p:sldId id="352" r:id="rId44"/>
    <p:sldId id="353" r:id="rId45"/>
    <p:sldId id="355" r:id="rId46"/>
    <p:sldId id="356" r:id="rId47"/>
    <p:sldId id="357" r:id="rId48"/>
    <p:sldId id="358" r:id="rId49"/>
    <p:sldId id="360" r:id="rId50"/>
    <p:sldId id="361" r:id="rId51"/>
    <p:sldId id="362" r:id="rId52"/>
    <p:sldId id="367" r:id="rId53"/>
    <p:sldId id="365" r:id="rId54"/>
    <p:sldId id="366" r:id="rId55"/>
    <p:sldId id="368" r:id="rId56"/>
    <p:sldId id="369" r:id="rId57"/>
    <p:sldId id="35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13" r:id="rId68"/>
  </p:sldIdLst>
  <p:sldSz cx="9144000" cy="5143500" type="screen16x9"/>
  <p:notesSz cx="6858000" cy="9144000"/>
  <p:embeddedFontLst>
    <p:embeddedFont>
      <p:font typeface="Anton" pitchFamily="2" charset="-18"/>
      <p:regular r:id="rId70"/>
    </p:embeddedFont>
    <p:embeddedFont>
      <p:font typeface="Cambria Math" panose="02040503050406030204" pitchFamily="18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Fira Sans Condensed" panose="020B0503050000020004" pitchFamily="34" charset="0"/>
      <p:regular r:id="rId76"/>
      <p:bold r:id="rId77"/>
      <p:italic r:id="rId78"/>
      <p:boldItalic r:id="rId79"/>
    </p:embeddedFont>
    <p:embeddedFont>
      <p:font typeface="Fira Sans Condensed Light" panose="020B0403050000020004" pitchFamily="34" charset="0"/>
      <p:regular r:id="rId80"/>
      <p:bold r:id="rId81"/>
      <p:italic r:id="rId82"/>
      <p:boldItalic r:id="rId83"/>
    </p:embeddedFont>
    <p:embeddedFont>
      <p:font typeface="Josefin Slab" pitchFamily="2" charset="0"/>
      <p:regular r:id="rId84"/>
      <p:bold r:id="rId85"/>
      <p:italic r:id="rId86"/>
      <p:boldItalic r:id="rId87"/>
    </p:embeddedFont>
    <p:embeddedFont>
      <p:font typeface="Rajdhani" panose="020B0604020202020204" charset="-18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  <p1510:client id="{A630B5D4-BFF5-4525-B49E-40D690A15C30}" v="10" dt="2021-03-10T07:32:41.160"/>
    <p1510:client id="{E43F6BAE-5C00-42C5-AD5D-646579B77785}" v="79" dt="2021-03-11T08:03:58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213" d="100"/>
          <a:sy n="213" d="100"/>
        </p:scale>
        <p:origin x="2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8.fntdata"/><Relationship Id="rId61" Type="http://schemas.openxmlformats.org/officeDocument/2006/relationships/slide" Target="slides/slide57.xml"/><Relationship Id="rId82" Type="http://schemas.openxmlformats.org/officeDocument/2006/relationships/font" Target="fonts/font1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acsovics Gergő" userId="S::bgeri74@unidebhu.onmicrosoft.com::1b3974f4-9adb-488c-8027-260dafc31672" providerId="AD" clId="Web-{A630B5D4-BFF5-4525-B49E-40D690A15C30}"/>
    <pc:docChg chg="modSld">
      <pc:chgData name="Bogacsovics Gergő" userId="S::bgeri74@unidebhu.onmicrosoft.com::1b3974f4-9adb-488c-8027-260dafc31672" providerId="AD" clId="Web-{A630B5D4-BFF5-4525-B49E-40D690A15C30}" dt="2021-03-10T07:32:40.191" v="7" actId="20577"/>
      <pc:docMkLst>
        <pc:docMk/>
      </pc:docMkLst>
      <pc:sldChg chg="modSp">
        <pc:chgData name="Bogacsovics Gergő" userId="S::bgeri74@unidebhu.onmicrosoft.com::1b3974f4-9adb-488c-8027-260dafc31672" providerId="AD" clId="Web-{A630B5D4-BFF5-4525-B49E-40D690A15C30}" dt="2021-03-10T07:32:33.159" v="0" actId="20577"/>
        <pc:sldMkLst>
          <pc:docMk/>
          <pc:sldMk cId="2305128341" sldId="344"/>
        </pc:sldMkLst>
        <pc:spChg chg="mod">
          <ac:chgData name="Bogacsovics Gergő" userId="S::bgeri74@unidebhu.onmicrosoft.com::1b3974f4-9adb-488c-8027-260dafc31672" providerId="AD" clId="Web-{A630B5D4-BFF5-4525-B49E-40D690A15C30}" dt="2021-03-10T07:32:33.159" v="0" actId="20577"/>
          <ac:spMkLst>
            <pc:docMk/>
            <pc:sldMk cId="2305128341" sldId="344"/>
            <ac:spMk id="23" creationId="{D94B8C95-11D6-4EB7-8B00-33ED0C10F467}"/>
          </ac:spMkLst>
        </pc:spChg>
      </pc:sldChg>
      <pc:sldChg chg="modSp">
        <pc:chgData name="Bogacsovics Gergő" userId="S::bgeri74@unidebhu.onmicrosoft.com::1b3974f4-9adb-488c-8027-260dafc31672" providerId="AD" clId="Web-{A630B5D4-BFF5-4525-B49E-40D690A15C30}" dt="2021-03-10T07:32:40.191" v="7" actId="20577"/>
        <pc:sldMkLst>
          <pc:docMk/>
          <pc:sldMk cId="4007571141" sldId="345"/>
        </pc:sldMkLst>
        <pc:spChg chg="mod">
          <ac:chgData name="Bogacsovics Gergő" userId="S::bgeri74@unidebhu.onmicrosoft.com::1b3974f4-9adb-488c-8027-260dafc31672" providerId="AD" clId="Web-{A630B5D4-BFF5-4525-B49E-40D690A15C30}" dt="2021-03-10T07:32:40.191" v="7" actId="20577"/>
          <ac:spMkLst>
            <pc:docMk/>
            <pc:sldMk cId="4007571141" sldId="345"/>
            <ac:spMk id="23" creationId="{D94B8C95-11D6-4EB7-8B00-33ED0C10F467}"/>
          </ac:spMkLst>
        </pc:spChg>
      </pc:sldChg>
    </pc:docChg>
  </pc:docChgLst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  <pc:docChgLst>
    <pc:chgData name="Lakatos Róbert" userId="S::lakatos.robert@it.unideb.hu::ac7584ac-6032-46fd-a6c5-78fa5f88ad47" providerId="AD" clId="Web-{E43F6BAE-5C00-42C5-AD5D-646579B77785}"/>
    <pc:docChg chg="addSld modSld sldOrd">
      <pc:chgData name="Lakatos Róbert" userId="S::lakatos.robert@it.unideb.hu::ac7584ac-6032-46fd-a6c5-78fa5f88ad47" providerId="AD" clId="Web-{E43F6BAE-5C00-42C5-AD5D-646579B77785}" dt="2021-03-11T08:03:58.222" v="72" actId="20577"/>
      <pc:docMkLst>
        <pc:docMk/>
      </pc:docMkLst>
      <pc:sldChg chg="addSp delSp modSp add ord replId">
        <pc:chgData name="Lakatos Róbert" userId="S::lakatos.robert@it.unideb.hu::ac7584ac-6032-46fd-a6c5-78fa5f88ad47" providerId="AD" clId="Web-{E43F6BAE-5C00-42C5-AD5D-646579B77785}" dt="2021-03-11T08:01:39.828" v="51" actId="20577"/>
        <pc:sldMkLst>
          <pc:docMk/>
          <pc:sldMk cId="1233865934" sldId="379"/>
        </pc:sldMkLst>
        <pc:spChg chg="add del mod">
          <ac:chgData name="Lakatos Róbert" userId="S::lakatos.robert@it.unideb.hu::ac7584ac-6032-46fd-a6c5-78fa5f88ad47" providerId="AD" clId="Web-{E43F6BAE-5C00-42C5-AD5D-646579B77785}" dt="2021-03-11T07:58:02.417" v="26"/>
          <ac:spMkLst>
            <pc:docMk/>
            <pc:sldMk cId="1233865934" sldId="379"/>
            <ac:spMk id="2" creationId="{12908465-3C00-4017-B1B6-50189CE4D3B7}"/>
          </ac:spMkLst>
        </pc:spChg>
        <pc:spChg chg="del">
          <ac:chgData name="Lakatos Róbert" userId="S::lakatos.robert@it.unideb.hu::ac7584ac-6032-46fd-a6c5-78fa5f88ad47" providerId="AD" clId="Web-{E43F6BAE-5C00-42C5-AD5D-646579B77785}" dt="2021-03-11T07:50:49.235" v="22"/>
          <ac:spMkLst>
            <pc:docMk/>
            <pc:sldMk cId="1233865934" sldId="379"/>
            <ac:spMk id="4" creationId="{26995A90-E639-4B27-BE5C-192BE28E5DA4}"/>
          </ac:spMkLst>
        </pc:spChg>
        <pc:spChg chg="add del mod">
          <ac:chgData name="Lakatos Róbert" userId="S::lakatos.robert@it.unideb.hu::ac7584ac-6032-46fd-a6c5-78fa5f88ad47" providerId="AD" clId="Web-{E43F6BAE-5C00-42C5-AD5D-646579B77785}" dt="2021-03-11T07:58:05.933" v="27"/>
          <ac:spMkLst>
            <pc:docMk/>
            <pc:sldMk cId="1233865934" sldId="379"/>
            <ac:spMk id="5" creationId="{AC052DE5-9059-402D-B7DB-BF65C26331DF}"/>
          </ac:spMkLst>
        </pc:spChg>
        <pc:spChg chg="del mod">
          <ac:chgData name="Lakatos Róbert" userId="S::lakatos.robert@it.unideb.hu::ac7584ac-6032-46fd-a6c5-78fa5f88ad47" providerId="AD" clId="Web-{E43F6BAE-5C00-42C5-AD5D-646579B77785}" dt="2021-03-11T07:50:52.704" v="24"/>
          <ac:spMkLst>
            <pc:docMk/>
            <pc:sldMk cId="1233865934" sldId="379"/>
            <ac:spMk id="7" creationId="{40B0D3FC-2D09-47A0-9F28-5EED7FCA6916}"/>
          </ac:spMkLst>
        </pc:spChg>
        <pc:spChg chg="add mod">
          <ac:chgData name="Lakatos Róbert" userId="S::lakatos.robert@it.unideb.hu::ac7584ac-6032-46fd-a6c5-78fa5f88ad47" providerId="AD" clId="Web-{E43F6BAE-5C00-42C5-AD5D-646579B77785}" dt="2021-03-11T08:01:39.828" v="51" actId="20577"/>
          <ac:spMkLst>
            <pc:docMk/>
            <pc:sldMk cId="1233865934" sldId="379"/>
            <ac:spMk id="10" creationId="{CD3D3FCD-E218-4F69-BC97-84CFA396D656}"/>
          </ac:spMkLst>
        </pc:spChg>
        <pc:spChg chg="mod">
          <ac:chgData name="Lakatos Róbert" userId="S::lakatos.robert@it.unideb.hu::ac7584ac-6032-46fd-a6c5-78fa5f88ad47" providerId="AD" clId="Web-{E43F6BAE-5C00-42C5-AD5D-646579B77785}" dt="2021-03-11T07:58:37.558" v="45" actId="20577"/>
          <ac:spMkLst>
            <pc:docMk/>
            <pc:sldMk cId="1233865934" sldId="379"/>
            <ac:spMk id="112" creationId="{00000000-0000-0000-0000-000000000000}"/>
          </ac:spMkLst>
        </pc:spChg>
        <pc:picChg chg="del">
          <ac:chgData name="Lakatos Róbert" userId="S::lakatos.robert@it.unideb.hu::ac7584ac-6032-46fd-a6c5-78fa5f88ad47" providerId="AD" clId="Web-{E43F6BAE-5C00-42C5-AD5D-646579B77785}" dt="2021-03-11T07:50:45.798" v="21"/>
          <ac:picMkLst>
            <pc:docMk/>
            <pc:sldMk cId="1233865934" sldId="379"/>
            <ac:picMk id="6" creationId="{61485EB8-7052-476B-98CF-F2241F4E3D44}"/>
          </ac:picMkLst>
        </pc:picChg>
        <pc:picChg chg="add mod">
          <ac:chgData name="Lakatos Róbert" userId="S::lakatos.robert@it.unideb.hu::ac7584ac-6032-46fd-a6c5-78fa5f88ad47" providerId="AD" clId="Web-{E43F6BAE-5C00-42C5-AD5D-646579B77785}" dt="2021-03-11T08:01:04.030" v="48" actId="1076"/>
          <ac:picMkLst>
            <pc:docMk/>
            <pc:sldMk cId="1233865934" sldId="379"/>
            <ac:picMk id="9" creationId="{E01E4AED-35FD-45A8-9101-EFCD2D513FAD}"/>
          </ac:picMkLst>
        </pc:picChg>
      </pc:sldChg>
      <pc:sldChg chg="addSp delSp modSp add replId">
        <pc:chgData name="Lakatos Róbert" userId="S::lakatos.robert@it.unideb.hu::ac7584ac-6032-46fd-a6c5-78fa5f88ad47" providerId="AD" clId="Web-{E43F6BAE-5C00-42C5-AD5D-646579B77785}" dt="2021-03-11T08:03:58.222" v="72" actId="20577"/>
        <pc:sldMkLst>
          <pc:docMk/>
          <pc:sldMk cId="3723976092" sldId="380"/>
        </pc:sldMkLst>
        <pc:spChg chg="mod">
          <ac:chgData name="Lakatos Róbert" userId="S::lakatos.robert@it.unideb.hu::ac7584ac-6032-46fd-a6c5-78fa5f88ad47" providerId="AD" clId="Web-{E43F6BAE-5C00-42C5-AD5D-646579B77785}" dt="2021-03-11T08:03:58.222" v="72" actId="20577"/>
          <ac:spMkLst>
            <pc:docMk/>
            <pc:sldMk cId="3723976092" sldId="380"/>
            <ac:spMk id="10" creationId="{CD3D3FCD-E218-4F69-BC97-84CFA396D656}"/>
          </ac:spMkLst>
        </pc:spChg>
        <pc:spChg chg="mod">
          <ac:chgData name="Lakatos Róbert" userId="S::lakatos.robert@it.unideb.hu::ac7584ac-6032-46fd-a6c5-78fa5f88ad47" providerId="AD" clId="Web-{E43F6BAE-5C00-42C5-AD5D-646579B77785}" dt="2021-03-11T08:03:35.080" v="67" actId="20577"/>
          <ac:spMkLst>
            <pc:docMk/>
            <pc:sldMk cId="3723976092" sldId="380"/>
            <ac:spMk id="112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E43F6BAE-5C00-42C5-AD5D-646579B77785}" dt="2021-03-11T08:03:26.736" v="65" actId="1076"/>
          <ac:picMkLst>
            <pc:docMk/>
            <pc:sldMk cId="3723976092" sldId="380"/>
            <ac:picMk id="2" creationId="{B4FD8409-CCD0-4D1F-A661-D14216B3436F}"/>
          </ac:picMkLst>
        </pc:picChg>
        <pc:picChg chg="del">
          <ac:chgData name="Lakatos Róbert" userId="S::lakatos.robert@it.unideb.hu::ac7584ac-6032-46fd-a6c5-78fa5f88ad47" providerId="AD" clId="Web-{E43F6BAE-5C00-42C5-AD5D-646579B77785}" dt="2021-03-11T08:02:18.797" v="53"/>
          <ac:picMkLst>
            <pc:docMk/>
            <pc:sldMk cId="3723976092" sldId="380"/>
            <ac:picMk id="9" creationId="{E01E4AED-35FD-45A8-9101-EFCD2D513F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60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66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09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83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796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722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98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1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25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725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20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64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641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0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54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52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88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281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6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562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21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5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033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56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908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601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14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162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67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7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442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2064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37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70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363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8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7924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4151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073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590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6591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3136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34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47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36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0071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026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388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60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22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1535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154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5168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188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77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6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4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url?sa=i&amp;url=https%3A%2F%2Ftowardsdatascience.com%2Ftrain-validation-and-test-sets-72cb40cba9e7&amp;psig=AOvVaw1VAYThKvbv-ec29WVi9I8S&amp;ust=1615535766243000&amp;source=images&amp;cd=vfe&amp;ved=2ahUKEwjizYLt4afvAhXZ_4UKHbGsCxkQr4kDegUIARCUAQ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Natural_logarith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towardsdatascience.com%2Ftrain-validation-and-test-sets-72cb40cba9e7&amp;psig=AOvVaw1VAYThKvbv-ec29WVi9I8S&amp;ust=1615535766243000&amp;source=images&amp;cd=vfe&amp;ved=2ahUKEwjizYLt4afvAhXZ_4UKHbGsCxkQr4kDegUIARCUA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onkeylearn.com/sentiment-analysi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SENTIMENT ANALYSIS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Használati példák: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Információk automatikus kigyűjtése termékekről (üzemeltető számára)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Filmértékelések csoportosítása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Értékelések közötti ok-okozati függések keresése </a:t>
            </a:r>
            <a:r>
              <a:rPr lang="hu-HU" sz="1300" dirty="0" err="1">
                <a:solidFill>
                  <a:srgbClr val="F2F2F2"/>
                </a:solidFill>
              </a:rPr>
              <a:t>klaszterezéssel</a:t>
            </a:r>
            <a:endParaRPr lang="hu-HU" sz="13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2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SENTIMENT</a:t>
            </a:r>
            <a:br>
              <a:rPr lang="hu-HU" dirty="0"/>
            </a:br>
            <a:r>
              <a:rPr lang="hu-HU" dirty="0"/>
              <a:t>ANALYSIS</a:t>
            </a:r>
            <a:br>
              <a:rPr lang="hu-HU" dirty="0"/>
            </a:br>
            <a:r>
              <a:rPr lang="hu-HU" dirty="0"/>
              <a:t>+</a:t>
            </a:r>
            <a:br>
              <a:rPr lang="hu-HU" dirty="0"/>
            </a:br>
            <a:r>
              <a:rPr lang="hu-HU" dirty="0"/>
              <a:t>NAIVE BAYES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06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979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1046019" y="1600199"/>
            <a:ext cx="3359727" cy="335972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4752108" y="1523999"/>
            <a:ext cx="3359727" cy="335972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2061280" y="1070541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5767369" y="1070541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2061280" y="2966862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5767369" y="2946080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2725882" y="2064818"/>
            <a:ext cx="1329204" cy="101077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5226342" y="3628343"/>
            <a:ext cx="1082053" cy="77122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2725882" y="2257003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5102766" y="3702045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88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2332375" y="1612182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2915568" y="1096844"/>
            <a:ext cx="101064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2990244" y="238717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1021349" y="1862368"/>
            <a:ext cx="861297" cy="65495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2645694" y="2854947"/>
            <a:ext cx="701149" cy="49973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1015261" y="198613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2559595" y="2901867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664750" y="1708308"/>
            <a:ext cx="4479250" cy="172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P(A)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 /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  = 58 / (58 + 42) = 58 / 100 = 0.58</a:t>
            </a:r>
          </a:p>
        </p:txBody>
      </p:sp>
    </p:spTree>
    <p:extLst>
      <p:ext uri="{BB962C8B-B14F-4D97-AF65-F5344CB8AC3E}">
        <p14:creationId xmlns:p14="http://schemas.microsoft.com/office/powerpoint/2010/main" val="228291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2332375" y="1612182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2915568" y="1096844"/>
            <a:ext cx="101064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2990244" y="238717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1021349" y="1862368"/>
            <a:ext cx="861297" cy="65495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2645694" y="2854947"/>
            <a:ext cx="701149" cy="49973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1015261" y="198613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2559595" y="2901867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664750" y="1708308"/>
            <a:ext cx="4479250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P(A)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 /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  = 58 / (58 + 42) = 58 / 100 = 0.58</a:t>
            </a:r>
          </a:p>
          <a:p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 = Negatív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P(B) = 1 – P(A) = 1 – 0.58 = 0.42</a:t>
            </a:r>
          </a:p>
        </p:txBody>
      </p:sp>
    </p:spTree>
    <p:extLst>
      <p:ext uri="{BB962C8B-B14F-4D97-AF65-F5344CB8AC3E}">
        <p14:creationId xmlns:p14="http://schemas.microsoft.com/office/powerpoint/2010/main" val="1172690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2332375" y="1612182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2915568" y="1096844"/>
            <a:ext cx="101064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2990244" y="238717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1021349" y="1862368"/>
            <a:ext cx="861297" cy="65495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2645694" y="2854947"/>
            <a:ext cx="701149" cy="49973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1015261" y="198613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2559595" y="2901867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664750" y="1708308"/>
            <a:ext cx="4479250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 = A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tartalmazza a „boldog” szót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P(C) = (29 + 11) / (58+42) = 40 / 100 = 0.4</a:t>
            </a:r>
          </a:p>
        </p:txBody>
      </p:sp>
    </p:spTree>
    <p:extLst>
      <p:ext uri="{BB962C8B-B14F-4D97-AF65-F5344CB8AC3E}">
        <p14:creationId xmlns:p14="http://schemas.microsoft.com/office/powerpoint/2010/main" val="461977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P(Pozitív és „Boldog”) = P(A ∩ C) = 29 / 100 = 0.29  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069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P(C | A) = 29 / 58 = 0.5  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810433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P(Pozitív | „Boldog”) = P(A | C) = 29 / (29 + 11)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= 29 / 40 = 0.725  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9483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P(Pozitív | „Boldog”) = P(A | C) = P(A ∩ C) / P(A)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78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BAYES-TÉTEL (BAYES’ RULE)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0A9C5C36-8333-4131-970C-B4891D9B6A8D}"/>
                  </a:ext>
                </a:extLst>
              </p:cNvPr>
              <p:cNvSpPr txBox="1"/>
              <p:nvPr/>
            </p:nvSpPr>
            <p:spPr>
              <a:xfrm>
                <a:off x="0" y="2059077"/>
                <a:ext cx="9144000" cy="10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𝑃</m:t>
                      </m:r>
                      <m:d>
                        <m:dPr>
                          <m:ctrlPr>
                            <a:rPr lang="hu-HU" sz="32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𝐴</m:t>
                              </m:r>
                            </m:e>
                          </m:d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𝐵</m:t>
                          </m:r>
                        </m:e>
                      </m:d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</m:t>
                      </m:r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𝑃</m:t>
                      </m:r>
                      <m:d>
                        <m:dPr>
                          <m:ctrlPr>
                            <a:rPr lang="hu-HU" sz="32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𝐵</m:t>
                              </m:r>
                            </m:e>
                          </m:d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𝐴</m:t>
                          </m:r>
                        </m:e>
                      </m:d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∗</m:t>
                      </m:r>
                      <m:f>
                        <m:fPr>
                          <m:ctrlPr>
                            <a:rPr lang="hu-HU" sz="32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u-HU" sz="3200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0A9C5C36-8333-4131-970C-B4891D9B6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9077"/>
                <a:ext cx="9144000" cy="1025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727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</p:spTree>
    <p:extLst>
      <p:ext uri="{BB962C8B-B14F-4D97-AF65-F5344CB8AC3E}">
        <p14:creationId xmlns:p14="http://schemas.microsoft.com/office/powerpoint/2010/main" val="1438780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2B98160C-9B6C-47A1-8D95-0F638488BDD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559915" y="1377094"/>
            <a:ext cx="617606" cy="17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B0E4FAC9-3426-45B6-90F9-1FDB6DFAEE7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42948" y="1377094"/>
            <a:ext cx="401365" cy="22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021B24C1-C4DF-408B-8AC0-5669F70DF397}"/>
              </a:ext>
            </a:extLst>
          </p:cNvPr>
          <p:cNvSpPr txBox="1"/>
          <p:nvPr/>
        </p:nvSpPr>
        <p:spPr>
          <a:xfrm>
            <a:off x="2177521" y="1174146"/>
            <a:ext cx="116542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u="sn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Osztályok</a:t>
            </a:r>
            <a:endParaRPr sz="1800" b="1" u="sng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433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36" name="Táblázat 6">
            <a:extLst>
              <a:ext uri="{FF2B5EF4-FFF2-40B4-BE49-F238E27FC236}">
                <a16:creationId xmlns:a16="http://schemas.microsoft.com/office/drawing/2014/main" id="{074E8BFD-DBD6-4F76-BA45-8B3D05B2044C}"/>
              </a:ext>
            </a:extLst>
          </p:cNvPr>
          <p:cNvGraphicFramePr>
            <a:graphicFrameLocks noGrp="1"/>
          </p:cNvGraphicFramePr>
          <p:nvPr/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513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57581"/>
              </p:ext>
            </p:extLst>
          </p:nvPr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  <p:sp>
        <p:nvSpPr>
          <p:cNvPr id="20" name="Téglalap 19">
            <a:extLst>
              <a:ext uri="{FF2B5EF4-FFF2-40B4-BE49-F238E27FC236}">
                <a16:creationId xmlns:a16="http://schemas.microsoft.com/office/drawing/2014/main" id="{409E8940-8AC4-459D-8712-8051ABE9EAB8}"/>
              </a:ext>
            </a:extLst>
          </p:cNvPr>
          <p:cNvSpPr/>
          <p:nvPr/>
        </p:nvSpPr>
        <p:spPr>
          <a:xfrm>
            <a:off x="1169702" y="2388359"/>
            <a:ext cx="3587750" cy="16158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nltk.corpus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stopwords.words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english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[]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words: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words_filtered.append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(w)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42C91437-E6A6-444D-830E-53A80EE6683E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4757452" y="3181251"/>
            <a:ext cx="1389349" cy="1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17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6519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285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94768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70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6827544" y="43713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7722894" y="43713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5932194" y="43713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502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98474"/>
              </p:ext>
            </p:extLst>
          </p:nvPr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3 / 8 = 0.375 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28043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832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3 / 8 = 0.375 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049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1593850" y="2647950"/>
            <a:ext cx="3390900" cy="3873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1667276" y="3238500"/>
            <a:ext cx="3641324" cy="12471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2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Kiértékelés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Szentiment analízis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Szentiment analízis Naiv </a:t>
            </a:r>
            <a:r>
              <a:rPr lang="hu-HU" sz="1500" dirty="0" err="1">
                <a:solidFill>
                  <a:srgbClr val="F2F2F2"/>
                </a:solidFill>
              </a:rPr>
              <a:t>Bayes</a:t>
            </a:r>
            <a:r>
              <a:rPr lang="hu-HU" sz="1500" dirty="0">
                <a:solidFill>
                  <a:srgbClr val="F2F2F2"/>
                </a:solidFill>
              </a:rPr>
              <a:t> módszerrel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3 / 8 = 0.375 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48858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1593850" y="2647950"/>
            <a:ext cx="3390900" cy="3873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1667276" y="3238500"/>
            <a:ext cx="3641324" cy="12471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75765889-5912-4EB2-B49C-82E9F068714B}"/>
              </a:ext>
            </a:extLst>
          </p:cNvPr>
          <p:cNvCxnSpPr>
            <a:cxnSpLocks/>
          </p:cNvCxnSpPr>
          <p:nvPr/>
        </p:nvCxnSpPr>
        <p:spPr>
          <a:xfrm flipV="1">
            <a:off x="6074666" y="2730500"/>
            <a:ext cx="1278634" cy="4058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93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Negatív) = 1 / 5 = 0.2 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2533650" y="2724150"/>
            <a:ext cx="25654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2533650" y="3263900"/>
            <a:ext cx="2794000" cy="1238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28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Negatív) = 1 / 5 = 0.2 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50021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2533650" y="2724150"/>
            <a:ext cx="25654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2533650" y="3263900"/>
            <a:ext cx="2794000" cy="1238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A479BAE-EFF2-4CA0-8844-9B574D7A2C98}"/>
              </a:ext>
            </a:extLst>
          </p:cNvPr>
          <p:cNvCxnSpPr>
            <a:cxnSpLocks/>
          </p:cNvCxnSpPr>
          <p:nvPr/>
        </p:nvCxnSpPr>
        <p:spPr>
          <a:xfrm flipV="1">
            <a:off x="5905500" y="2724150"/>
            <a:ext cx="2518600" cy="38735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7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43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54901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20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0CD30823-0C92-44B4-8A92-FD8FCCA49208}"/>
              </a:ext>
            </a:extLst>
          </p:cNvPr>
          <p:cNvSpPr txBox="1"/>
          <p:nvPr/>
        </p:nvSpPr>
        <p:spPr>
          <a:xfrm>
            <a:off x="607466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B72085C6-07A6-465F-8A12-C08CFE0DF51E}"/>
              </a:ext>
            </a:extLst>
          </p:cNvPr>
          <p:cNvSpPr txBox="1"/>
          <p:nvPr/>
        </p:nvSpPr>
        <p:spPr>
          <a:xfrm>
            <a:off x="697001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B5E1BE99-FA7D-4C5F-8607-E79DF1D0A810}"/>
              </a:ext>
            </a:extLst>
          </p:cNvPr>
          <p:cNvSpPr txBox="1"/>
          <p:nvPr/>
        </p:nvSpPr>
        <p:spPr>
          <a:xfrm>
            <a:off x="7865366" y="4333233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4019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0CD30823-0C92-44B4-8A92-FD8FCCA49208}"/>
              </a:ext>
            </a:extLst>
          </p:cNvPr>
          <p:cNvSpPr txBox="1"/>
          <p:nvPr/>
        </p:nvSpPr>
        <p:spPr>
          <a:xfrm>
            <a:off x="607466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B72085C6-07A6-465F-8A12-C08CFE0DF51E}"/>
              </a:ext>
            </a:extLst>
          </p:cNvPr>
          <p:cNvSpPr txBox="1"/>
          <p:nvPr/>
        </p:nvSpPr>
        <p:spPr>
          <a:xfrm>
            <a:off x="697001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B5E1BE99-FA7D-4C5F-8607-E79DF1D0A810}"/>
              </a:ext>
            </a:extLst>
          </p:cNvPr>
          <p:cNvSpPr txBox="1"/>
          <p:nvPr/>
        </p:nvSpPr>
        <p:spPr>
          <a:xfrm>
            <a:off x="7865366" y="4333233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BD9B640-672C-4B9F-BB36-F2230918902B}"/>
              </a:ext>
            </a:extLst>
          </p:cNvPr>
          <p:cNvSpPr/>
          <p:nvPr/>
        </p:nvSpPr>
        <p:spPr>
          <a:xfrm>
            <a:off x="6276573" y="2514600"/>
            <a:ext cx="2665521" cy="3238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6091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2" name="Téglalap 1">
            <a:extLst>
              <a:ext uri="{FF2B5EF4-FFF2-40B4-BE49-F238E27FC236}">
                <a16:creationId xmlns:a16="http://schemas.microsoft.com/office/drawing/2014/main" id="{DBD9B640-672C-4B9F-BB36-F2230918902B}"/>
              </a:ext>
            </a:extLst>
          </p:cNvPr>
          <p:cNvSpPr/>
          <p:nvPr/>
        </p:nvSpPr>
        <p:spPr>
          <a:xfrm>
            <a:off x="6276573" y="2514600"/>
            <a:ext cx="2665521" cy="3238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03DC6EBD-BDD9-4F57-9D76-7480347CAE04}"/>
              </a:ext>
            </a:extLst>
          </p:cNvPr>
          <p:cNvSpPr/>
          <p:nvPr/>
        </p:nvSpPr>
        <p:spPr>
          <a:xfrm>
            <a:off x="6276573" y="4022082"/>
            <a:ext cx="2665521" cy="323850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8247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54288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2" name="Téglalap 1">
            <a:extLst>
              <a:ext uri="{FF2B5EF4-FFF2-40B4-BE49-F238E27FC236}">
                <a16:creationId xmlns:a16="http://schemas.microsoft.com/office/drawing/2014/main" id="{DBD9B640-672C-4B9F-BB36-F2230918902B}"/>
              </a:ext>
            </a:extLst>
          </p:cNvPr>
          <p:cNvSpPr/>
          <p:nvPr/>
        </p:nvSpPr>
        <p:spPr>
          <a:xfrm>
            <a:off x="6276573" y="2514600"/>
            <a:ext cx="2665521" cy="3238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03DC6EBD-BDD9-4F57-9D76-7480347CAE04}"/>
              </a:ext>
            </a:extLst>
          </p:cNvPr>
          <p:cNvSpPr/>
          <p:nvPr/>
        </p:nvSpPr>
        <p:spPr>
          <a:xfrm>
            <a:off x="6276573" y="4042592"/>
            <a:ext cx="2665521" cy="296989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535B646-1A07-446D-8574-C41EDF454C71}"/>
              </a:ext>
            </a:extLst>
          </p:cNvPr>
          <p:cNvSpPr/>
          <p:nvPr/>
        </p:nvSpPr>
        <p:spPr>
          <a:xfrm>
            <a:off x="6276572" y="3727450"/>
            <a:ext cx="2665521" cy="282932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FB3E2772-FBD7-4B17-BF8D-CF9DE47144D0}"/>
              </a:ext>
            </a:extLst>
          </p:cNvPr>
          <p:cNvSpPr/>
          <p:nvPr/>
        </p:nvSpPr>
        <p:spPr>
          <a:xfrm>
            <a:off x="6276571" y="2233108"/>
            <a:ext cx="2665521" cy="28638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764B915-B9D9-4B44-9BC7-6CBF1047AC22}"/>
              </a:ext>
            </a:extLst>
          </p:cNvPr>
          <p:cNvSpPr/>
          <p:nvPr/>
        </p:nvSpPr>
        <p:spPr>
          <a:xfrm>
            <a:off x="6276570" y="2838450"/>
            <a:ext cx="2665521" cy="28638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75658685-7A18-486F-A229-E179762ADF95}"/>
              </a:ext>
            </a:extLst>
          </p:cNvPr>
          <p:cNvSpPr/>
          <p:nvPr/>
        </p:nvSpPr>
        <p:spPr>
          <a:xfrm>
            <a:off x="6276566" y="3122568"/>
            <a:ext cx="2665521" cy="28293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B667D43-CBA9-4113-923D-8329A3FCF477}"/>
              </a:ext>
            </a:extLst>
          </p:cNvPr>
          <p:cNvSpPr/>
          <p:nvPr/>
        </p:nvSpPr>
        <p:spPr>
          <a:xfrm>
            <a:off x="6276565" y="3428999"/>
            <a:ext cx="2665521" cy="29698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776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20" name="Google Shape;113;p24">
            <a:extLst>
              <a:ext uri="{FF2B5EF4-FFF2-40B4-BE49-F238E27FC236}">
                <a16:creationId xmlns:a16="http://schemas.microsoft.com/office/drawing/2014/main" id="{97721E9F-9553-48AB-B104-5C9EB42B3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08695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1800" b="1" dirty="0">
                <a:solidFill>
                  <a:srgbClr val="F2F2F2"/>
                </a:solidFill>
              </a:rPr>
              <a:t>Input</a:t>
            </a:r>
            <a:r>
              <a:rPr lang="hu-HU" sz="1800" dirty="0">
                <a:solidFill>
                  <a:srgbClr val="F2F2F2"/>
                </a:solidFill>
              </a:rPr>
              <a:t>: „Nagyon boldog vagyok.”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1800" dirty="0">
                <a:solidFill>
                  <a:srgbClr val="F2F2F2"/>
                </a:solidFill>
              </a:rPr>
              <a:t>[„boldog”]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17A2ACF-B34F-44DD-BC6E-3DFE5F7B53F6}"/>
              </a:ext>
            </a:extLst>
          </p:cNvPr>
          <p:cNvCxnSpPr>
            <a:cxnSpLocks/>
          </p:cNvCxnSpPr>
          <p:nvPr/>
        </p:nvCxnSpPr>
        <p:spPr>
          <a:xfrm flipV="1">
            <a:off x="1866900" y="1727200"/>
            <a:ext cx="323850" cy="298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F5000222-FF70-42D6-855C-EC76C1DF026A}"/>
              </a:ext>
            </a:extLst>
          </p:cNvPr>
          <p:cNvCxnSpPr>
            <a:cxnSpLocks/>
          </p:cNvCxnSpPr>
          <p:nvPr/>
        </p:nvCxnSpPr>
        <p:spPr>
          <a:xfrm flipV="1">
            <a:off x="1866900" y="1727200"/>
            <a:ext cx="1752600" cy="298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83D1A3C6-C5AE-4383-871E-00CC8A4376FC}"/>
              </a:ext>
            </a:extLst>
          </p:cNvPr>
          <p:cNvSpPr txBox="1"/>
          <p:nvPr/>
        </p:nvSpPr>
        <p:spPr>
          <a:xfrm>
            <a:off x="1462953" y="1951164"/>
            <a:ext cx="72779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OOV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102DAF10-204E-4E65-837E-F2857F45C86D}"/>
              </a:ext>
            </a:extLst>
          </p:cNvPr>
          <p:cNvSpPr/>
          <p:nvPr/>
        </p:nvSpPr>
        <p:spPr>
          <a:xfrm>
            <a:off x="6276574" y="1803400"/>
            <a:ext cx="879876" cy="265430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Google Shape;148;p29">
            <a:extLst>
              <a:ext uri="{FF2B5EF4-FFF2-40B4-BE49-F238E27FC236}">
                <a16:creationId xmlns:a16="http://schemas.microsoft.com/office/drawing/2014/main" id="{5549C157-33BE-4A1A-8875-1FFB4F83613A}"/>
              </a:ext>
            </a:extLst>
          </p:cNvPr>
          <p:cNvSpPr txBox="1"/>
          <p:nvPr/>
        </p:nvSpPr>
        <p:spPr>
          <a:xfrm>
            <a:off x="5914621" y="1467370"/>
            <a:ext cx="1603782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b="1" dirty="0">
                <a:solidFill>
                  <a:schemeClr val="bg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Szótár / </a:t>
            </a:r>
            <a:r>
              <a:rPr lang="hu-HU" sz="1200" b="1" dirty="0" err="1">
                <a:solidFill>
                  <a:schemeClr val="bg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Vocabulary</a:t>
            </a:r>
            <a:endParaRPr sz="1200" b="1" dirty="0" err="1">
              <a:solidFill>
                <a:schemeClr val="bg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314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42552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KIÉRTÉKELÉS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hu-HU" sz="18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800" i="1" dirty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sz="1800" i="1" dirty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1800" i="1" dirty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𝑜𝑧𝑖𝑡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í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num>
                          <m:den>
                            <m:r>
                              <a:rPr lang="hu-HU" sz="1800" i="1" dirty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𝑒𝑔𝑎𝑡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í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hu-HU" sz="18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3562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5845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1771EA8-9011-49E1-9258-701BCD6A7D75}"/>
              </a:ext>
            </a:extLst>
          </p:cNvPr>
          <p:cNvSpPr txBox="1"/>
          <p:nvPr/>
        </p:nvSpPr>
        <p:spPr>
          <a:xfrm>
            <a:off x="3741374" y="3572430"/>
            <a:ext cx="830626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&gt;  1</a:t>
            </a:r>
            <a:endParaRPr sz="2000" b="1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826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1771EA8-9011-49E1-9258-701BCD6A7D75}"/>
              </a:ext>
            </a:extLst>
          </p:cNvPr>
          <p:cNvSpPr txBox="1"/>
          <p:nvPr/>
        </p:nvSpPr>
        <p:spPr>
          <a:xfrm>
            <a:off x="3741374" y="3572430"/>
            <a:ext cx="830626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&gt;  1</a:t>
            </a:r>
            <a:endParaRPr sz="2000" b="1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BF7D0D17-714A-457A-A9A9-EB61242A5CF2}"/>
              </a:ext>
            </a:extLst>
          </p:cNvPr>
          <p:cNvCxnSpPr>
            <a:cxnSpLocks/>
          </p:cNvCxnSpPr>
          <p:nvPr/>
        </p:nvCxnSpPr>
        <p:spPr>
          <a:xfrm>
            <a:off x="3987800" y="3978325"/>
            <a:ext cx="0" cy="2667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148;p29">
            <a:extLst>
              <a:ext uri="{FF2B5EF4-FFF2-40B4-BE49-F238E27FC236}">
                <a16:creationId xmlns:a16="http://schemas.microsoft.com/office/drawing/2014/main" id="{91B830BF-9124-4642-8EF6-17AA41749ABA}"/>
              </a:ext>
            </a:extLst>
          </p:cNvPr>
          <p:cNvSpPr txBox="1"/>
          <p:nvPr/>
        </p:nvSpPr>
        <p:spPr>
          <a:xfrm>
            <a:off x="2720979" y="4227880"/>
            <a:ext cx="2533642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Szentiment: pozitív</a:t>
            </a:r>
            <a:endParaRPr sz="16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4753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1771EA8-9011-49E1-9258-701BCD6A7D75}"/>
              </a:ext>
            </a:extLst>
          </p:cNvPr>
          <p:cNvSpPr txBox="1"/>
          <p:nvPr/>
        </p:nvSpPr>
        <p:spPr>
          <a:xfrm>
            <a:off x="3741374" y="3572430"/>
            <a:ext cx="830626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&gt;  1</a:t>
            </a:r>
            <a:endParaRPr sz="2000" b="1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BF7D0D17-714A-457A-A9A9-EB61242A5CF2}"/>
              </a:ext>
            </a:extLst>
          </p:cNvPr>
          <p:cNvCxnSpPr>
            <a:cxnSpLocks/>
          </p:cNvCxnSpPr>
          <p:nvPr/>
        </p:nvCxnSpPr>
        <p:spPr>
          <a:xfrm>
            <a:off x="3987800" y="3978325"/>
            <a:ext cx="0" cy="2667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148;p29">
            <a:extLst>
              <a:ext uri="{FF2B5EF4-FFF2-40B4-BE49-F238E27FC236}">
                <a16:creationId xmlns:a16="http://schemas.microsoft.com/office/drawing/2014/main" id="{91B830BF-9124-4642-8EF6-17AA41749ABA}"/>
              </a:ext>
            </a:extLst>
          </p:cNvPr>
          <p:cNvSpPr txBox="1"/>
          <p:nvPr/>
        </p:nvSpPr>
        <p:spPr>
          <a:xfrm>
            <a:off x="2720979" y="4227880"/>
            <a:ext cx="2533642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Szentiment: pozitív</a:t>
            </a:r>
            <a:endParaRPr sz="16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256D74A3-C654-4E83-96CC-3AC9D875862A}"/>
              </a:ext>
            </a:extLst>
          </p:cNvPr>
          <p:cNvSpPr txBox="1">
            <a:spLocks/>
          </p:cNvSpPr>
          <p:nvPr/>
        </p:nvSpPr>
        <p:spPr>
          <a:xfrm>
            <a:off x="4806943" y="1152475"/>
            <a:ext cx="4086950" cy="36060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endParaRPr lang="hu-HU" sz="1800" dirty="0">
              <a:solidFill>
                <a:srgbClr val="F2F2F2"/>
              </a:solidFill>
            </a:endParaRPr>
          </a:p>
        </p:txBody>
      </p:sp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D0695656-6B9C-452C-9257-C53FD8B007FC}"/>
              </a:ext>
            </a:extLst>
          </p:cNvPr>
          <p:cNvSpPr txBox="1"/>
          <p:nvPr/>
        </p:nvSpPr>
        <p:spPr>
          <a:xfrm>
            <a:off x="4775193" y="3534787"/>
            <a:ext cx="145473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Szentiment = 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5D5936EA-EF86-489D-8409-602BC4AE3ECC}"/>
              </a:ext>
            </a:extLst>
          </p:cNvPr>
          <p:cNvSpPr txBox="1"/>
          <p:nvPr/>
        </p:nvSpPr>
        <p:spPr>
          <a:xfrm>
            <a:off x="6017210" y="3534787"/>
            <a:ext cx="71377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7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{</a:t>
            </a:r>
            <a:endParaRPr sz="7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EB3737A5-EDAC-4112-A4D8-5E5F7CDEC6C4}"/>
              </a:ext>
            </a:extLst>
          </p:cNvPr>
          <p:cNvSpPr txBox="1"/>
          <p:nvPr/>
        </p:nvSpPr>
        <p:spPr>
          <a:xfrm>
            <a:off x="6351029" y="3356538"/>
            <a:ext cx="2400358" cy="3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 ha </a:t>
            </a:r>
            <a:r>
              <a:rPr lang="hu-HU" sz="1800" i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Output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&gt; 1 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0419480F-393E-4C91-871A-86BE632943FD}"/>
              </a:ext>
            </a:extLst>
          </p:cNvPr>
          <p:cNvSpPr txBox="1"/>
          <p:nvPr/>
        </p:nvSpPr>
        <p:spPr>
          <a:xfrm>
            <a:off x="6374098" y="3762432"/>
            <a:ext cx="2400358" cy="3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ha </a:t>
            </a:r>
            <a:r>
              <a:rPr lang="hu-HU" sz="1800" i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Output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&lt; 1 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1017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PROBLÉMÁK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18" name="Táblázat 6">
            <a:extLst>
              <a:ext uri="{FF2B5EF4-FFF2-40B4-BE49-F238E27FC236}">
                <a16:creationId xmlns:a16="http://schemas.microsoft.com/office/drawing/2014/main" id="{77949038-F994-497A-AB9D-F84733CC3764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461AD3F-D0D2-450F-84A1-9603561AD90E}"/>
              </a:ext>
            </a:extLst>
          </p:cNvPr>
          <p:cNvSpPr/>
          <p:nvPr/>
        </p:nvSpPr>
        <p:spPr>
          <a:xfrm>
            <a:off x="6276574" y="3136900"/>
            <a:ext cx="2665521" cy="29845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EE9BE6ED-15CC-4CA1-890F-25953F8B02E1}"/>
              </a:ext>
            </a:extLst>
          </p:cNvPr>
          <p:cNvCxnSpPr/>
          <p:nvPr/>
        </p:nvCxnSpPr>
        <p:spPr>
          <a:xfrm flipH="1">
            <a:off x="4860524" y="3276600"/>
            <a:ext cx="1416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48;p29">
                <a:extLst>
                  <a:ext uri="{FF2B5EF4-FFF2-40B4-BE49-F238E27FC236}">
                    <a16:creationId xmlns:a16="http://schemas.microsoft.com/office/drawing/2014/main" id="{D109D2C2-E450-4670-8275-D0D7C6C8FD9D}"/>
                  </a:ext>
                </a:extLst>
              </p:cNvPr>
              <p:cNvSpPr txBox="1"/>
              <p:nvPr/>
            </p:nvSpPr>
            <p:spPr>
              <a:xfrm>
                <a:off x="3292877" y="3010405"/>
                <a:ext cx="2043468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n-NO" sz="2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0.125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4" name="Google Shape;148;p29">
                <a:extLst>
                  <a:ext uri="{FF2B5EF4-FFF2-40B4-BE49-F238E27FC236}">
                    <a16:creationId xmlns:a16="http://schemas.microsoft.com/office/drawing/2014/main" id="{D109D2C2-E450-4670-8275-D0D7C6C8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77" y="3010405"/>
                <a:ext cx="2043468" cy="405895"/>
              </a:xfrm>
              <a:prstGeom prst="rect">
                <a:avLst/>
              </a:prstGeom>
              <a:blipFill>
                <a:blip r:embed="rId3"/>
                <a:stretch>
                  <a:fillRect t="-37879" b="-5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48;p29">
                <a:extLst>
                  <a:ext uri="{FF2B5EF4-FFF2-40B4-BE49-F238E27FC236}">
                    <a16:creationId xmlns:a16="http://schemas.microsoft.com/office/drawing/2014/main" id="{149A2917-B963-4A27-87E8-BCF18CEA764F}"/>
                  </a:ext>
                </a:extLst>
              </p:cNvPr>
              <p:cNvSpPr txBox="1"/>
              <p:nvPr/>
            </p:nvSpPr>
            <p:spPr>
              <a:xfrm>
                <a:off x="2195003" y="3010404"/>
                <a:ext cx="2043468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Fira Sans Condensed Light"/>
                        </a:rPr>
                        <m:t>?</m:t>
                      </m:r>
                    </m:oMath>
                  </m:oMathPara>
                </a14:m>
                <a:endParaRPr lang="hu-HU" sz="19900" dirty="0" err="1">
                  <a:solidFill>
                    <a:srgbClr val="FF0000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5" name="Google Shape;148;p29">
                <a:extLst>
                  <a:ext uri="{FF2B5EF4-FFF2-40B4-BE49-F238E27FC236}">
                    <a16:creationId xmlns:a16="http://schemas.microsoft.com/office/drawing/2014/main" id="{149A2917-B963-4A27-87E8-BCF18CEA7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03" y="3010404"/>
                <a:ext cx="2043468" cy="405895"/>
              </a:xfrm>
              <a:prstGeom prst="rect">
                <a:avLst/>
              </a:prstGeom>
              <a:blipFill>
                <a:blip r:embed="rId4"/>
                <a:stretch>
                  <a:fillRect t="-162121" b="-16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250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344061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2" name="Táblázat 6">
            <a:extLst>
              <a:ext uri="{FF2B5EF4-FFF2-40B4-BE49-F238E27FC236}">
                <a16:creationId xmlns:a16="http://schemas.microsoft.com/office/drawing/2014/main" id="{92494EE1-0502-4069-A5CE-9802DFA9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42097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62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9A78321-1CA3-4176-88CF-F7493EC92806}"/>
              </a:ext>
            </a:extLst>
          </p:cNvPr>
          <p:cNvSpPr txBox="1"/>
          <p:nvPr/>
        </p:nvSpPr>
        <p:spPr>
          <a:xfrm>
            <a:off x="3176296" y="2935235"/>
            <a:ext cx="2791410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Szótár mérete = 7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2" name="Táblázat 6">
            <a:extLst>
              <a:ext uri="{FF2B5EF4-FFF2-40B4-BE49-F238E27FC236}">
                <a16:creationId xmlns:a16="http://schemas.microsoft.com/office/drawing/2014/main" id="{7A5CE63E-5E4F-4F5A-BC80-60EAAB6F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253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51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9A78321-1CA3-4176-88CF-F7493EC92806}"/>
              </a:ext>
            </a:extLst>
          </p:cNvPr>
          <p:cNvSpPr txBox="1"/>
          <p:nvPr/>
        </p:nvSpPr>
        <p:spPr>
          <a:xfrm>
            <a:off x="3176296" y="2935235"/>
            <a:ext cx="2791410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Szótár mérete = 7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418BCCFB-1447-43BC-B44A-95A1FBA8DB3B}"/>
              </a:ext>
            </a:extLst>
          </p:cNvPr>
          <p:cNvCxnSpPr/>
          <p:nvPr/>
        </p:nvCxnSpPr>
        <p:spPr>
          <a:xfrm>
            <a:off x="4400550" y="3341130"/>
            <a:ext cx="0" cy="513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Google Shape;148;p29">
            <a:extLst>
              <a:ext uri="{FF2B5EF4-FFF2-40B4-BE49-F238E27FC236}">
                <a16:creationId xmlns:a16="http://schemas.microsoft.com/office/drawing/2014/main" id="{FE7EE601-FF54-4306-BF57-7432E9548904}"/>
              </a:ext>
            </a:extLst>
          </p:cNvPr>
          <p:cNvSpPr txBox="1"/>
          <p:nvPr/>
        </p:nvSpPr>
        <p:spPr>
          <a:xfrm>
            <a:off x="3004845" y="3927339"/>
            <a:ext cx="2791410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2" name="Táblázat 6">
            <a:extLst>
              <a:ext uri="{FF2B5EF4-FFF2-40B4-BE49-F238E27FC236}">
                <a16:creationId xmlns:a16="http://schemas.microsoft.com/office/drawing/2014/main" id="{16026763-C190-4D3C-AB7C-936CCDCC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253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509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Pozitív)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1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8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429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500" dirty="0"/>
              <a:t>Tanító, Validációs és Teszt adathalmaz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9" name="Kép 9">
            <a:extLst>
              <a:ext uri="{FF2B5EF4-FFF2-40B4-BE49-F238E27FC236}">
                <a16:creationId xmlns:a16="http://schemas.microsoft.com/office/drawing/2014/main" id="{E01E4AED-35FD-45A8-9101-EFCD2D51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9" y="1785684"/>
            <a:ext cx="8448831" cy="2003099"/>
          </a:xfrm>
          <a:prstGeom prst="rect">
            <a:avLst/>
          </a:prstGeom>
        </p:spPr>
      </p:pic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CD3D3FCD-E218-4F69-BC97-84CFA396D65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ea typeface="Fira Sans Condensed Light"/>
                <a:sym typeface="Fira Sans Condensed Light"/>
                <a:hlinkClick r:id="rId4"/>
              </a:rPr>
              <a:t>towardsdatascience.com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3865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Pozitív)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1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8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1A8FBA1-9491-4EEC-9BD8-A1F1915671FA}"/>
              </a:ext>
            </a:extLst>
          </p:cNvPr>
          <p:cNvSpPr/>
          <p:nvPr/>
        </p:nvSpPr>
        <p:spPr>
          <a:xfrm>
            <a:off x="5600368" y="2935235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89FB04B9-6401-4CC4-9099-164EA346C5F9}"/>
              </a:ext>
            </a:extLst>
          </p:cNvPr>
          <p:cNvSpPr/>
          <p:nvPr/>
        </p:nvSpPr>
        <p:spPr>
          <a:xfrm>
            <a:off x="5588253" y="3171214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3155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982801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Pozitív)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1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8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1A8FBA1-9491-4EEC-9BD8-A1F1915671FA}"/>
              </a:ext>
            </a:extLst>
          </p:cNvPr>
          <p:cNvSpPr/>
          <p:nvPr/>
        </p:nvSpPr>
        <p:spPr>
          <a:xfrm>
            <a:off x="5600368" y="2935235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89FB04B9-6401-4CC4-9099-164EA346C5F9}"/>
              </a:ext>
            </a:extLst>
          </p:cNvPr>
          <p:cNvSpPr/>
          <p:nvPr/>
        </p:nvSpPr>
        <p:spPr>
          <a:xfrm>
            <a:off x="5588253" y="3171214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78389DDB-737C-4055-B095-0CCB7A8221F2}"/>
              </a:ext>
            </a:extLst>
          </p:cNvPr>
          <p:cNvCxnSpPr>
            <a:cxnSpLocks/>
          </p:cNvCxnSpPr>
          <p:nvPr/>
        </p:nvCxnSpPr>
        <p:spPr>
          <a:xfrm flipV="1">
            <a:off x="5689726" y="342900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579BC994-6478-4C1E-96FE-DF8B76D8C5BE}"/>
              </a:ext>
            </a:extLst>
          </p:cNvPr>
          <p:cNvSpPr txBox="1"/>
          <p:nvPr/>
        </p:nvSpPr>
        <p:spPr>
          <a:xfrm>
            <a:off x="5389857" y="3610140"/>
            <a:ext cx="59689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E56397E1-C0EC-4CF0-AC93-164A0445AB23}"/>
              </a:ext>
            </a:extLst>
          </p:cNvPr>
          <p:cNvSpPr txBox="1"/>
          <p:nvPr/>
        </p:nvSpPr>
        <p:spPr>
          <a:xfrm>
            <a:off x="4957341" y="2198238"/>
            <a:ext cx="88453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Torzítás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F36DF71A-77C0-4671-8FB2-579D7886EEBA}"/>
              </a:ext>
            </a:extLst>
          </p:cNvPr>
          <p:cNvCxnSpPr>
            <a:cxnSpLocks/>
          </p:cNvCxnSpPr>
          <p:nvPr/>
        </p:nvCxnSpPr>
        <p:spPr>
          <a:xfrm>
            <a:off x="5448678" y="2501937"/>
            <a:ext cx="234406" cy="383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85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Negatív)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0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5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5C594BE9-D28F-4A8C-8FA7-408737C623EB}"/>
              </a:ext>
            </a:extLst>
          </p:cNvPr>
          <p:cNvSpPr/>
          <p:nvPr/>
        </p:nvSpPr>
        <p:spPr>
          <a:xfrm>
            <a:off x="5353050" y="2935235"/>
            <a:ext cx="508000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802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56207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Negatív)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0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5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03925238-FB9D-4D90-A893-C5B5048121A2}"/>
              </a:ext>
            </a:extLst>
          </p:cNvPr>
          <p:cNvSpPr/>
          <p:nvPr/>
        </p:nvSpPr>
        <p:spPr>
          <a:xfrm>
            <a:off x="7937500" y="2247901"/>
            <a:ext cx="50165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3657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97196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0.26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0.16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0.16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0.16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0.25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5C606A24-000A-4180-965A-BFFAD14A5B79}"/>
              </a:ext>
            </a:extLst>
          </p:cNvPr>
          <p:cNvCxnSpPr>
            <a:cxnSpLocks/>
          </p:cNvCxnSpPr>
          <p:nvPr/>
        </p:nvCxnSpPr>
        <p:spPr>
          <a:xfrm>
            <a:off x="3321697" y="3276600"/>
            <a:ext cx="2500605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103FD615-F848-41B0-A6CA-994D6826622A}"/>
              </a:ext>
            </a:extLst>
          </p:cNvPr>
          <p:cNvSpPr txBox="1"/>
          <p:nvPr/>
        </p:nvSpPr>
        <p:spPr>
          <a:xfrm>
            <a:off x="3550264" y="28707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Simítás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4" name="Táblázat 6">
            <a:extLst>
              <a:ext uri="{FF2B5EF4-FFF2-40B4-BE49-F238E27FC236}">
                <a16:creationId xmlns:a16="http://schemas.microsoft.com/office/drawing/2014/main" id="{F1973D5C-5CFC-4934-8ABE-14AB9BF83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253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79EF1C9B-20F3-463D-9402-AD0AE580CA9F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9F3BB6BB-8D8E-48A2-A75B-CA3443188339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95FF14BB-EA33-420F-B6A7-BD721B9AF96F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32E5608D-D4D8-4F94-BD18-B22A16B17283}"/>
              </a:ext>
            </a:extLst>
          </p:cNvPr>
          <p:cNvSpPr txBox="1"/>
          <p:nvPr/>
        </p:nvSpPr>
        <p:spPr>
          <a:xfrm>
            <a:off x="5784850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E4454BD9-B16F-4B4C-A188-28EFA93F2917}"/>
              </a:ext>
            </a:extLst>
          </p:cNvPr>
          <p:cNvSpPr txBox="1"/>
          <p:nvPr/>
        </p:nvSpPr>
        <p:spPr>
          <a:xfrm>
            <a:off x="6680200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3CA81AB3-051F-41DB-92CB-777EBF7BE0D1}"/>
              </a:ext>
            </a:extLst>
          </p:cNvPr>
          <p:cNvSpPr txBox="1"/>
          <p:nvPr/>
        </p:nvSpPr>
        <p:spPr>
          <a:xfrm>
            <a:off x="7575550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095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ARÁNYOK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255828"/>
              </p:ext>
            </p:extLst>
          </p:nvPr>
        </p:nvGraphicFramePr>
        <p:xfrm>
          <a:off x="2623287" y="1625631"/>
          <a:ext cx="3424720" cy="264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80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62490896"/>
                    </a:ext>
                  </a:extLst>
                </a:gridCol>
              </a:tblGrid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Szó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Pozitív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Negatív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Arány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ahelyett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0.08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boldog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inkább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0.08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lennék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0.08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mai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0,813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nap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0,813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szomorú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0,52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pic>
        <p:nvPicPr>
          <p:cNvPr id="11" name="Kép 10">
            <a:extLst>
              <a:ext uri="{FF2B5EF4-FFF2-40B4-BE49-F238E27FC236}">
                <a16:creationId xmlns:a16="http://schemas.microsoft.com/office/drawing/2014/main" id="{B514A8DB-9985-4E03-8402-0AF6A3DB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98" y="1387027"/>
            <a:ext cx="691902" cy="3124200"/>
          </a:xfrm>
          <a:prstGeom prst="rect">
            <a:avLst/>
          </a:prstGeom>
        </p:spPr>
      </p:pic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3E9710AE-5FCC-4A72-9A76-2AECD173FD80}"/>
              </a:ext>
            </a:extLst>
          </p:cNvPr>
          <p:cNvSpPr txBox="1"/>
          <p:nvPr/>
        </p:nvSpPr>
        <p:spPr>
          <a:xfrm>
            <a:off x="6520714" y="45112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2400" dirty="0" err="1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954A4E04-20E2-4D63-BFEE-6CC77C1833BE}"/>
              </a:ext>
            </a:extLst>
          </p:cNvPr>
          <p:cNvSpPr txBox="1"/>
          <p:nvPr/>
        </p:nvSpPr>
        <p:spPr>
          <a:xfrm>
            <a:off x="6520713" y="981132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24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4" name="Google Shape;148;p29">
            <a:extLst>
              <a:ext uri="{FF2B5EF4-FFF2-40B4-BE49-F238E27FC236}">
                <a16:creationId xmlns:a16="http://schemas.microsoft.com/office/drawing/2014/main" id="{6937D081-8182-4F8D-831E-2F4E1FBC9CB9}"/>
              </a:ext>
            </a:extLst>
          </p:cNvPr>
          <p:cNvSpPr txBox="1"/>
          <p:nvPr/>
        </p:nvSpPr>
        <p:spPr>
          <a:xfrm>
            <a:off x="5696813" y="13870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48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∞</a:t>
            </a:r>
            <a:endParaRPr sz="48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A1E3AFDB-FD9A-4C67-B136-712BD04A96E7}"/>
              </a:ext>
            </a:extLst>
          </p:cNvPr>
          <p:cNvSpPr txBox="1"/>
          <p:nvPr/>
        </p:nvSpPr>
        <p:spPr>
          <a:xfrm>
            <a:off x="5696812" y="406967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0</a:t>
            </a:r>
            <a:endParaRPr sz="3600" dirty="0" err="1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6" name="Google Shape;148;p29">
            <a:extLst>
              <a:ext uri="{FF2B5EF4-FFF2-40B4-BE49-F238E27FC236}">
                <a16:creationId xmlns:a16="http://schemas.microsoft.com/office/drawing/2014/main" id="{26BA04F4-6F8C-4EDD-813E-0CE6C32E25B7}"/>
              </a:ext>
            </a:extLst>
          </p:cNvPr>
          <p:cNvSpPr txBox="1"/>
          <p:nvPr/>
        </p:nvSpPr>
        <p:spPr>
          <a:xfrm>
            <a:off x="7606563" y="2722583"/>
            <a:ext cx="141678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4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Semleges</a:t>
            </a:r>
            <a:endParaRPr sz="24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" name="Google Shape;148;p29">
            <a:extLst>
              <a:ext uri="{FF2B5EF4-FFF2-40B4-BE49-F238E27FC236}">
                <a16:creationId xmlns:a16="http://schemas.microsoft.com/office/drawing/2014/main" id="{51E2E8BB-F911-41E0-B21D-39041529E7B2}"/>
              </a:ext>
            </a:extLst>
          </p:cNvPr>
          <p:cNvSpPr txBox="1"/>
          <p:nvPr/>
        </p:nvSpPr>
        <p:spPr>
          <a:xfrm>
            <a:off x="5696812" y="273411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36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6B9AA961-DFAB-4029-8F08-DDBEAD586A1D}"/>
              </a:ext>
            </a:extLst>
          </p:cNvPr>
          <p:cNvSpPr/>
          <p:nvPr/>
        </p:nvSpPr>
        <p:spPr>
          <a:xfrm>
            <a:off x="2623287" y="3930650"/>
            <a:ext cx="3424720" cy="35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1B9296C6-8D15-4757-8DDC-0B01944B2B1F}"/>
              </a:ext>
            </a:extLst>
          </p:cNvPr>
          <p:cNvSpPr/>
          <p:nvPr/>
        </p:nvSpPr>
        <p:spPr>
          <a:xfrm>
            <a:off x="2623287" y="2273112"/>
            <a:ext cx="3424720" cy="3535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6916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NAIVE BAYES GYAKORLATI HASZNÁLATA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207EC569-2121-4A1E-97F0-82757D4B1BC9}"/>
                  </a:ext>
                </a:extLst>
              </p:cNvPr>
              <p:cNvSpPr txBox="1"/>
              <p:nvPr/>
            </p:nvSpPr>
            <p:spPr>
              <a:xfrm>
                <a:off x="2040505" y="2343150"/>
                <a:ext cx="5062989" cy="1395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r>
                            <a:rPr lang="hu-HU" sz="28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Pozit</m:t>
                              </m:r>
                              <m: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í</m:t>
                              </m:r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v</m:t>
                              </m:r>
                            </m:e>
                          </m:d>
                        </m:num>
                        <m:den>
                          <m:r>
                            <a:rPr lang="hu-HU" sz="28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Negat</m:t>
                              </m:r>
                              <m: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í</m:t>
                              </m:r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v</m:t>
                              </m:r>
                            </m:e>
                          </m:d>
                        </m:den>
                      </m:f>
                      <m:r>
                        <a:rPr lang="hu-HU" sz="28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∗</m:t>
                      </m:r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hu-HU" sz="2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naryPr>
                        <m:sub>
                          <m:r>
                            <a:rPr lang="hu-HU" sz="28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𝑤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hu-HU" sz="28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fPr>
                            <m:num>
                              <m:r>
                                <a:rPr lang="hu-HU" sz="28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8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8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8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8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𝑃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ozit</m:t>
                                  </m:r>
                                  <m: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num>
                            <m:den>
                              <m:r>
                                <a:rPr lang="hu-HU" sz="28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8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8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8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8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egat</m:t>
                                  </m:r>
                                  <m: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hu-HU" sz="2800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207EC569-2121-4A1E-97F0-82757D4B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505" y="2343150"/>
                <a:ext cx="5062989" cy="1395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596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ELŐNYÖK ÉS HÁTRÁNYOK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b="1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Gyors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b="1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Függetlenség feltételezése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b="1" dirty="0">
                <a:solidFill>
                  <a:srgbClr val="F2F2F2"/>
                </a:solidFill>
              </a:rPr>
              <a:t>Szorzás művelettel kapcsolatos problémák (!)</a:t>
            </a:r>
          </a:p>
        </p:txBody>
      </p:sp>
    </p:spTree>
    <p:extLst>
      <p:ext uri="{BB962C8B-B14F-4D97-AF65-F5344CB8AC3E}">
        <p14:creationId xmlns:p14="http://schemas.microsoft.com/office/powerpoint/2010/main" val="8357776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 LIKELIHOOD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log(n * m) = log(n) + log(m)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Ennek megfelelően a </a:t>
            </a:r>
            <a:r>
              <a:rPr lang="hu-HU" dirty="0" err="1">
                <a:solidFill>
                  <a:srgbClr val="F2F2F2"/>
                </a:solidFill>
              </a:rPr>
              <a:t>Naive</a:t>
            </a:r>
            <a:r>
              <a:rPr lang="hu-HU" dirty="0">
                <a:solidFill>
                  <a:srgbClr val="F2F2F2"/>
                </a:solidFill>
              </a:rPr>
              <a:t> </a:t>
            </a:r>
            <a:r>
              <a:rPr lang="hu-HU" dirty="0" err="1">
                <a:solidFill>
                  <a:srgbClr val="F2F2F2"/>
                </a:solidFill>
              </a:rPr>
              <a:t>Bayes</a:t>
            </a:r>
            <a:r>
              <a:rPr lang="hu-HU" dirty="0">
                <a:solidFill>
                  <a:srgbClr val="F2F2F2"/>
                </a:solidFill>
              </a:rPr>
              <a:t> eljárása átalakítható: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églalap 1">
                <a:extLst>
                  <a:ext uri="{FF2B5EF4-FFF2-40B4-BE49-F238E27FC236}">
                    <a16:creationId xmlns:a16="http://schemas.microsoft.com/office/drawing/2014/main" id="{C43ECEF0-5AF1-4E53-B4EE-1401914B4E33}"/>
                  </a:ext>
                </a:extLst>
              </p:cNvPr>
              <p:cNvSpPr/>
              <p:nvPr/>
            </p:nvSpPr>
            <p:spPr>
              <a:xfrm>
                <a:off x="2704790" y="2241178"/>
                <a:ext cx="3734420" cy="66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sz="1800" dirty="0">
                    <a:solidFill>
                      <a:srgbClr val="F3F3F3"/>
                    </a:solidFill>
                    <a:ea typeface="Fira Sans Condensed Light"/>
                    <a:cs typeface="Fira Sans Condensed Light"/>
                  </a:rPr>
                  <a:t>log(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fPr>
                      <m:num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Pozit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Negat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den>
                    </m:f>
                    <m:r>
                      <a:rPr lang="hu-HU" sz="2000">
                        <a:solidFill>
                          <a:srgbClr val="F3F3F3"/>
                        </a:solidFill>
                        <a:latin typeface="Cambria Math" panose="02040503050406030204" pitchFamily="18" charset="0"/>
                        <a:ea typeface="Fira Sans Condensed Light"/>
                        <a:cs typeface="Fira Sans Condensed Light"/>
                      </a:rPr>
                      <m:t>∗</m:t>
                    </m:r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hu-HU" sz="2000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naryPr>
                      <m:sub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𝑤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fPr>
                          <m:num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ozit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num>
                          <m:den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egat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hu-HU" sz="1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</a:rPr>
                  <a:t> )</a:t>
                </a:r>
              </a:p>
            </p:txBody>
          </p:sp>
        </mc:Choice>
        <mc:Fallback xmlns="">
          <p:sp>
            <p:nvSpPr>
              <p:cNvPr id="2" name="Téglalap 1">
                <a:extLst>
                  <a:ext uri="{FF2B5EF4-FFF2-40B4-BE49-F238E27FC236}">
                    <a16:creationId xmlns:a16="http://schemas.microsoft.com/office/drawing/2014/main" id="{C43ECEF0-5AF1-4E53-B4EE-1401914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790" y="2241178"/>
                <a:ext cx="3734420" cy="661143"/>
              </a:xfrm>
              <a:prstGeom prst="rect">
                <a:avLst/>
              </a:prstGeom>
              <a:blipFill>
                <a:blip r:embed="rId3"/>
                <a:stretch>
                  <a:fillRect l="-1471" r="-4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>
                <a:extLst>
                  <a:ext uri="{FF2B5EF4-FFF2-40B4-BE49-F238E27FC236}">
                    <a16:creationId xmlns:a16="http://schemas.microsoft.com/office/drawing/2014/main" id="{8A724726-E299-4C48-AD0A-C5716E0886C1}"/>
                  </a:ext>
                </a:extLst>
              </p:cNvPr>
              <p:cNvSpPr/>
              <p:nvPr/>
            </p:nvSpPr>
            <p:spPr>
              <a:xfrm>
                <a:off x="2370275" y="3437831"/>
                <a:ext cx="4403450" cy="66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sz="1800" dirty="0">
                    <a:solidFill>
                      <a:srgbClr val="F3F3F3"/>
                    </a:solidFill>
                    <a:ea typeface="Fira Sans Condensed Light"/>
                    <a:cs typeface="Fira Sans Condensed Light"/>
                  </a:rPr>
                  <a:t>log(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fPr>
                      <m:num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Pozit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Negat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hu-HU" sz="2000" dirty="0">
                        <a:solidFill>
                          <a:srgbClr val="F3F3F3"/>
                        </a:solidFill>
                        <a:ea typeface="Fira Sans Condensed Light"/>
                        <a:cs typeface="Fira Sans Condensed Light"/>
                      </a:rPr>
                      <m:t>)</m:t>
                    </m:r>
                    <m:r>
                      <a:rPr lang="hu-HU" sz="2000" b="0" i="1" dirty="0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ea typeface="Fira Sans Condensed Light"/>
                        <a:cs typeface="Fira Sans Condensed Light"/>
                      </a:rPr>
                      <m:t>+</m:t>
                    </m:r>
                    <m:r>
                      <m:rPr>
                        <m:nor/>
                      </m:rPr>
                      <a:rPr lang="hu-HU" sz="2000" dirty="0">
                        <a:solidFill>
                          <a:srgbClr val="F3F3F3"/>
                        </a:solidFill>
                        <a:ea typeface="Fira Sans Condensed Light"/>
                        <a:cs typeface="Fira Sans Condensed Light"/>
                      </a:rPr>
                      <m:t>log</m:t>
                    </m:r>
                    <m:r>
                      <m:rPr>
                        <m:nor/>
                      </m:rPr>
                      <a:rPr lang="hu-HU" sz="2000" dirty="0">
                        <a:solidFill>
                          <a:srgbClr val="F3F3F3"/>
                        </a:solidFill>
                        <a:ea typeface="Fira Sans Condensed Light"/>
                        <a:cs typeface="Fira Sans Condensed Light"/>
                      </a:rPr>
                      <m:t>(</m:t>
                    </m:r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hu-HU" sz="2000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naryPr>
                      <m:sub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𝑤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fPr>
                          <m:num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ozit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num>
                          <m:den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egat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den>
                        </m:f>
                        <m:r>
                          <a:rPr lang="hu-HU" sz="20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 </m:t>
                        </m:r>
                      </m:e>
                    </m:nary>
                  </m:oMath>
                </a14:m>
                <a:r>
                  <a:rPr lang="hu-HU" sz="1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</a:rPr>
                  <a:t>)</a:t>
                </a:r>
              </a:p>
            </p:txBody>
          </p:sp>
        </mc:Choice>
        <mc:Fallback xmlns="">
          <p:sp>
            <p:nvSpPr>
              <p:cNvPr id="5" name="Téglalap 4">
                <a:extLst>
                  <a:ext uri="{FF2B5EF4-FFF2-40B4-BE49-F238E27FC236}">
                    <a16:creationId xmlns:a16="http://schemas.microsoft.com/office/drawing/2014/main" id="{8A724726-E299-4C48-AD0A-C5716E08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275" y="3437831"/>
                <a:ext cx="4403450" cy="661143"/>
              </a:xfrm>
              <a:prstGeom prst="rect">
                <a:avLst/>
              </a:prstGeom>
              <a:blipFill>
                <a:blip r:embed="rId4"/>
                <a:stretch>
                  <a:fillRect l="-1247" r="-27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8504BBFD-AE98-4EC4-A62C-85AF55E5A1EB}"/>
              </a:ext>
            </a:extLst>
          </p:cNvPr>
          <p:cNvCxnSpPr>
            <a:cxnSpLocks/>
          </p:cNvCxnSpPr>
          <p:nvPr/>
        </p:nvCxnSpPr>
        <p:spPr>
          <a:xfrm>
            <a:off x="4451350" y="2978150"/>
            <a:ext cx="0" cy="4596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5CC318D4-7AF0-46DB-9578-6B9B2C6E11C2}"/>
                  </a:ext>
                </a:extLst>
              </p:cNvPr>
              <p:cNvSpPr txBox="1"/>
              <p:nvPr/>
            </p:nvSpPr>
            <p:spPr>
              <a:xfrm>
                <a:off x="2650105" y="4250878"/>
                <a:ext cx="12070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𝒍𝒐𝒈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 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𝒑𝒓𝒊𝒐𝒓</m:t>
                      </m:r>
                    </m:oMath>
                  </m:oMathPara>
                </a14:m>
                <a:endParaRPr lang="hu-HU" sz="2000" b="1" i="1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5CC318D4-7AF0-46DB-9578-6B9B2C6E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105" y="4250878"/>
                <a:ext cx="1207062" cy="307777"/>
              </a:xfrm>
              <a:prstGeom prst="rect">
                <a:avLst/>
              </a:prstGeom>
              <a:blipFill>
                <a:blip r:embed="rId5"/>
                <a:stretch>
                  <a:fillRect l="-7071" t="-1961" r="-7071" b="-3333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8E664D4B-6C79-466D-BF2D-D94F2B666C1C}"/>
                  </a:ext>
                </a:extLst>
              </p:cNvPr>
              <p:cNvSpPr txBox="1"/>
              <p:nvPr/>
            </p:nvSpPr>
            <p:spPr>
              <a:xfrm>
                <a:off x="4683304" y="4242394"/>
                <a:ext cx="1829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𝒍𝒐𝒈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 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𝒍𝒊𝒌𝒆𝒍𝒊𝒉𝒐𝒐𝒅</m:t>
                      </m:r>
                    </m:oMath>
                  </m:oMathPara>
                </a14:m>
                <a:endParaRPr lang="hu-HU" sz="2000" b="1" i="1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8E664D4B-6C79-466D-BF2D-D94F2B666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04" y="4242394"/>
                <a:ext cx="1829027" cy="307777"/>
              </a:xfrm>
              <a:prstGeom prst="rect">
                <a:avLst/>
              </a:prstGeom>
              <a:blipFill>
                <a:blip r:embed="rId6"/>
                <a:stretch>
                  <a:fillRect l="-4667" t="-2000" r="-3667" b="-36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414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 LIKELIHOOD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Minden szóhoz külön kiszámítható egy együttható, a log </a:t>
            </a:r>
            <a:r>
              <a:rPr lang="hu-HU" dirty="0" err="1">
                <a:solidFill>
                  <a:srgbClr val="F2F2F2"/>
                </a:solidFill>
              </a:rPr>
              <a:t>likelihood</a:t>
            </a:r>
            <a:r>
              <a:rPr lang="hu-HU" dirty="0">
                <a:solidFill>
                  <a:srgbClr val="F2F2F2"/>
                </a:solidFill>
              </a:rPr>
              <a:t> (</a:t>
            </a:r>
            <a:r>
              <a:rPr lang="el-GR" dirty="0"/>
              <a:t>λ</a:t>
            </a:r>
            <a:r>
              <a:rPr lang="hu-HU" dirty="0">
                <a:solidFill>
                  <a:srgbClr val="F2F2F2"/>
                </a:solidFill>
              </a:rPr>
              <a:t>)</a:t>
            </a:r>
          </a:p>
        </p:txBody>
      </p:sp>
      <p:graphicFrame>
        <p:nvGraphicFramePr>
          <p:cNvPr id="11" name="Táblázat 6">
            <a:extLst>
              <a:ext uri="{FF2B5EF4-FFF2-40B4-BE49-F238E27FC236}">
                <a16:creationId xmlns:a16="http://schemas.microsoft.com/office/drawing/2014/main" id="{E53518A1-3BE4-41A4-BFBC-A7C99D95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65202"/>
              </p:ext>
            </p:extLst>
          </p:nvPr>
        </p:nvGraphicFramePr>
        <p:xfrm>
          <a:off x="4923080" y="2128290"/>
          <a:ext cx="3424720" cy="1654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80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62490896"/>
                    </a:ext>
                  </a:extLst>
                </a:gridCol>
              </a:tblGrid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Szó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Pozitív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Negatív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λ</a:t>
                      </a:r>
                      <a:endParaRPr lang="hu-HU" sz="1600" dirty="0"/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ahelyett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0.20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0.223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boldog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0.35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0.22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0.464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nap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0.20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-0.223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szomorú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0.40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-0.981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20D33D0C-E060-4A73-BAFF-859AA813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38" y="1658408"/>
            <a:ext cx="2863005" cy="2854617"/>
          </a:xfrm>
          <a:prstGeom prst="rect">
            <a:avLst/>
          </a:prstGeom>
        </p:spPr>
      </p:pic>
      <p:sp>
        <p:nvSpPr>
          <p:cNvPr id="12" name="Google Shape;148;p29">
            <a:extLst>
              <a:ext uri="{FF2B5EF4-FFF2-40B4-BE49-F238E27FC236}">
                <a16:creationId xmlns:a16="http://schemas.microsoft.com/office/drawing/2014/main" id="{92E6E655-416D-4284-BB2A-DEEE39F4CD81}"/>
              </a:ext>
            </a:extLst>
          </p:cNvPr>
          <p:cNvSpPr txBox="1"/>
          <p:nvPr/>
        </p:nvSpPr>
        <p:spPr>
          <a:xfrm>
            <a:off x="957364" y="4354458"/>
            <a:ext cx="380455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https://en.wikipedia.org/wiki/Natural_logarithm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7666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500" dirty="0"/>
              <a:t>Tanító, Validációs és Teszt adathalmaz K-fold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CD3D3FCD-E218-4F69-BC97-84CFA396D65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sym typeface="Fira Sans Condensed Light"/>
              </a:rPr>
              <a:t>medium</a:t>
            </a:r>
            <a:r>
              <a:rPr lang="hu-HU" sz="1200" dirty="0">
                <a:ea typeface="Fira Sans Condensed Light"/>
                <a:sym typeface="Fira Sans Condensed Light"/>
                <a:hlinkClick r:id="rId3"/>
              </a:rPr>
              <a:t>.com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" name="Kép 2">
            <a:extLst>
              <a:ext uri="{FF2B5EF4-FFF2-40B4-BE49-F238E27FC236}">
                <a16:creationId xmlns:a16="http://schemas.microsoft.com/office/drawing/2014/main" id="{B4FD8409-CCD0-4D1F-A661-D14216B3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892" y="1672926"/>
            <a:ext cx="4260954" cy="25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6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KIMENETEK ÉRTELMEZÉSE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E156DC5-6BA9-44CD-9548-1FE0C92F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98" y="1387027"/>
            <a:ext cx="691902" cy="3124200"/>
          </a:xfrm>
          <a:prstGeom prst="rect">
            <a:avLst/>
          </a:prstGeom>
        </p:spPr>
      </p:pic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05491135-6E76-4E91-855D-05A494878307}"/>
              </a:ext>
            </a:extLst>
          </p:cNvPr>
          <p:cNvSpPr txBox="1"/>
          <p:nvPr/>
        </p:nvSpPr>
        <p:spPr>
          <a:xfrm>
            <a:off x="6520714" y="45112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2400" dirty="0" err="1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7E1875F4-BA77-4FDE-9785-92B7807556EF}"/>
              </a:ext>
            </a:extLst>
          </p:cNvPr>
          <p:cNvSpPr txBox="1"/>
          <p:nvPr/>
        </p:nvSpPr>
        <p:spPr>
          <a:xfrm>
            <a:off x="6520713" y="981132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24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F3D0C958-58E6-4545-9A16-C44DDE3FD1AA}"/>
              </a:ext>
            </a:extLst>
          </p:cNvPr>
          <p:cNvSpPr txBox="1"/>
          <p:nvPr/>
        </p:nvSpPr>
        <p:spPr>
          <a:xfrm>
            <a:off x="5696813" y="13870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48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∞</a:t>
            </a:r>
            <a:endParaRPr sz="48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79DF9FA3-86BD-4AD6-9A1E-8233C9BF2E51}"/>
              </a:ext>
            </a:extLst>
          </p:cNvPr>
          <p:cNvSpPr txBox="1"/>
          <p:nvPr/>
        </p:nvSpPr>
        <p:spPr>
          <a:xfrm>
            <a:off x="5696812" y="406967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-∞</a:t>
            </a: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E11E41A1-031E-4A15-AB1F-9A7C1D6DF7C1}"/>
              </a:ext>
            </a:extLst>
          </p:cNvPr>
          <p:cNvSpPr txBox="1"/>
          <p:nvPr/>
        </p:nvSpPr>
        <p:spPr>
          <a:xfrm>
            <a:off x="7606563" y="2722583"/>
            <a:ext cx="141678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4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Semleges</a:t>
            </a:r>
            <a:endParaRPr sz="24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EB15CA8F-CEF5-4DDF-A140-AC72D5043657}"/>
              </a:ext>
            </a:extLst>
          </p:cNvPr>
          <p:cNvSpPr txBox="1"/>
          <p:nvPr/>
        </p:nvSpPr>
        <p:spPr>
          <a:xfrm>
            <a:off x="5696812" y="273411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0</a:t>
            </a:r>
            <a:endParaRPr sz="36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40D991A2-017E-4F9D-AD7A-8C87E12316DE}"/>
                  </a:ext>
                </a:extLst>
              </p:cNvPr>
              <p:cNvSpPr txBox="1"/>
              <p:nvPr/>
            </p:nvSpPr>
            <p:spPr>
              <a:xfrm>
                <a:off x="2545417" y="2478052"/>
                <a:ext cx="2139496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hu-HU" sz="20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naryPr>
                        <m:sub>
                          <m:r>
                            <a:rPr lang="hu-HU" sz="20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𝑤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hu-HU" sz="20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fPr>
                            <m:num>
                              <m:r>
                                <a:rPr lang="hu-HU" sz="20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0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0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0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𝑃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ozit</m:t>
                                  </m:r>
                                  <m: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num>
                            <m:den>
                              <m:r>
                                <a:rPr lang="hu-HU" sz="20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0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0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0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egat</m:t>
                                  </m:r>
                                  <m: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hu-HU" sz="2000" dirty="0">
                  <a:solidFill>
                    <a:srgbClr val="F3F3F3"/>
                  </a:solidFill>
                  <a:latin typeface="Cambria Math" panose="02040503050406030204" pitchFamily="18" charset="0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40D991A2-017E-4F9D-AD7A-8C87E123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417" y="2478052"/>
                <a:ext cx="2139496" cy="997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églalap 18">
            <a:extLst>
              <a:ext uri="{FF2B5EF4-FFF2-40B4-BE49-F238E27FC236}">
                <a16:creationId xmlns:a16="http://schemas.microsoft.com/office/drawing/2014/main" id="{719F92D1-BC67-4BB8-ACFD-56B03C3D7139}"/>
              </a:ext>
            </a:extLst>
          </p:cNvPr>
          <p:cNvSpPr/>
          <p:nvPr/>
        </p:nvSpPr>
        <p:spPr>
          <a:xfrm>
            <a:off x="4515500" y="2503449"/>
            <a:ext cx="13580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5400" dirty="0">
                <a:solidFill>
                  <a:srgbClr val="F3F3F3"/>
                </a:solidFill>
                <a:ea typeface="Fira Sans Condensed Light"/>
                <a:cs typeface="Fira Sans Condensed Light"/>
              </a:rPr>
              <a:t> &gt; 0</a:t>
            </a:r>
            <a:endParaRPr lang="hu-HU" sz="54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835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ÖSSZEGZÉS - TANÍTÁS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dirty="0" err="1">
                <a:solidFill>
                  <a:srgbClr val="F2F2F2"/>
                </a:solidFill>
              </a:rPr>
              <a:t>Naive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Bayes</a:t>
            </a:r>
            <a:r>
              <a:rPr lang="hu-HU" sz="1300" dirty="0">
                <a:solidFill>
                  <a:srgbClr val="F2F2F2"/>
                </a:solidFill>
              </a:rPr>
              <a:t> alapú tanítás menete: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Adathalmaz rögzítése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Előfeldolgozás, </a:t>
            </a:r>
            <a:r>
              <a:rPr lang="hu-HU" dirty="0" err="1">
                <a:solidFill>
                  <a:srgbClr val="F2F2F2"/>
                </a:solidFill>
              </a:rPr>
              <a:t>tokenizálás</a:t>
            </a:r>
            <a:endParaRPr lang="hu-HU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Frekvencia számítás és táblázatos formában való tárolás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Feltételes valószínűségek kiszámítása és tárolása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el-GR" dirty="0"/>
              <a:t>λ</a:t>
            </a:r>
            <a:r>
              <a:rPr lang="hu-HU" dirty="0"/>
              <a:t> értékek számítása és tárolása</a:t>
            </a:r>
            <a:endParaRPr lang="hu-HU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Log prior számítása és </a:t>
            </a:r>
            <a:r>
              <a:rPr lang="hu-HU" b="1" u="sng" dirty="0">
                <a:solidFill>
                  <a:srgbClr val="F2F2F2"/>
                </a:solidFill>
              </a:rPr>
              <a:t>rögzítése</a:t>
            </a:r>
            <a:r>
              <a:rPr lang="hu-HU" dirty="0">
                <a:solidFill>
                  <a:srgbClr val="F2F2F2"/>
                </a:solidFill>
              </a:rPr>
              <a:t> (tanító adathalmazon)</a:t>
            </a:r>
          </a:p>
        </p:txBody>
      </p:sp>
    </p:spTree>
    <p:extLst>
      <p:ext uri="{BB962C8B-B14F-4D97-AF65-F5344CB8AC3E}">
        <p14:creationId xmlns:p14="http://schemas.microsoft.com/office/powerpoint/2010/main" val="2658408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ÖSSZEGZÉS - TESZTELÉS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dirty="0" err="1">
                <a:solidFill>
                  <a:srgbClr val="F2F2F2"/>
                </a:solidFill>
              </a:rPr>
              <a:t>Naive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Bayes</a:t>
            </a:r>
            <a:r>
              <a:rPr lang="hu-HU" sz="1300" dirty="0">
                <a:solidFill>
                  <a:srgbClr val="F2F2F2"/>
                </a:solidFill>
              </a:rPr>
              <a:t> alapú tesztelés menete: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Adathalmaz </a:t>
            </a:r>
            <a:r>
              <a:rPr lang="hu-HU" b="1" u="sng" dirty="0">
                <a:solidFill>
                  <a:srgbClr val="F2F2F2"/>
                </a:solidFill>
              </a:rPr>
              <a:t>beolvasása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Előfeldolgozás, </a:t>
            </a:r>
            <a:r>
              <a:rPr lang="hu-HU" dirty="0" err="1">
                <a:solidFill>
                  <a:srgbClr val="F2F2F2"/>
                </a:solidFill>
              </a:rPr>
              <a:t>tokenizálás</a:t>
            </a:r>
            <a:endParaRPr lang="hu-HU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Log prior </a:t>
            </a:r>
            <a:r>
              <a:rPr lang="hu-HU" b="1" u="sng" dirty="0">
                <a:solidFill>
                  <a:srgbClr val="F2F2F2"/>
                </a:solidFill>
              </a:rPr>
              <a:t>kiolvasása</a:t>
            </a:r>
            <a:r>
              <a:rPr lang="hu-HU" dirty="0">
                <a:solidFill>
                  <a:srgbClr val="F2F2F2"/>
                </a:solidFill>
              </a:rPr>
              <a:t> a tárolt állományból (1 db numerikus érték)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el-GR" dirty="0"/>
              <a:t>λ</a:t>
            </a:r>
            <a:r>
              <a:rPr lang="hu-HU" dirty="0"/>
              <a:t> értékek </a:t>
            </a:r>
            <a:r>
              <a:rPr lang="hu-HU" b="1" u="sng" dirty="0"/>
              <a:t>kiolvasása</a:t>
            </a:r>
            <a:r>
              <a:rPr lang="hu-HU" dirty="0"/>
              <a:t> a tárolt táblázatból (ha egy szó nem szerepel a táblázatban, ignoráljuk)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 err="1">
                <a:solidFill>
                  <a:srgbClr val="F2F2F2"/>
                </a:solidFill>
              </a:rPr>
              <a:t>Predikció</a:t>
            </a:r>
            <a:r>
              <a:rPr lang="hu-HU" dirty="0">
                <a:solidFill>
                  <a:srgbClr val="F2F2F2"/>
                </a:solidFill>
              </a:rPr>
              <a:t> kiszámítása (log prior + log </a:t>
            </a:r>
            <a:r>
              <a:rPr lang="hu-HU" dirty="0" err="1">
                <a:solidFill>
                  <a:srgbClr val="F2F2F2"/>
                </a:solidFill>
              </a:rPr>
              <a:t>likelihood</a:t>
            </a:r>
            <a:r>
              <a:rPr lang="hu-HU" dirty="0">
                <a:solidFill>
                  <a:srgbClr val="F2F2F2"/>
                </a:solidFill>
              </a:rPr>
              <a:t>) &gt; 0</a:t>
            </a:r>
          </a:p>
        </p:txBody>
      </p:sp>
    </p:spTree>
    <p:extLst>
      <p:ext uri="{BB962C8B-B14F-4D97-AF65-F5344CB8AC3E}">
        <p14:creationId xmlns:p14="http://schemas.microsoft.com/office/powerpoint/2010/main" val="15524037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ÖSSZEGZÉS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A </a:t>
            </a:r>
            <a:r>
              <a:rPr lang="hu-HU" sz="1300" dirty="0" err="1">
                <a:solidFill>
                  <a:srgbClr val="F2F2F2"/>
                </a:solidFill>
              </a:rPr>
              <a:t>Naive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Bayes</a:t>
            </a:r>
            <a:r>
              <a:rPr lang="hu-HU" sz="1300" dirty="0">
                <a:solidFill>
                  <a:srgbClr val="F2F2F2"/>
                </a:solidFill>
              </a:rPr>
              <a:t> módszer: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Hatékony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Gyors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Adott feladathoz </a:t>
            </a:r>
            <a:r>
              <a:rPr lang="hu-HU" b="1" dirty="0">
                <a:solidFill>
                  <a:srgbClr val="F2F2F2"/>
                </a:solidFill>
              </a:rPr>
              <a:t>értékes </a:t>
            </a:r>
            <a:r>
              <a:rPr lang="hu-HU" b="1" dirty="0" err="1">
                <a:solidFill>
                  <a:srgbClr val="F2F2F2"/>
                </a:solidFill>
              </a:rPr>
              <a:t>baseline</a:t>
            </a:r>
            <a:r>
              <a:rPr lang="hu-HU" b="1" dirty="0">
                <a:solidFill>
                  <a:srgbClr val="F2F2F2"/>
                </a:solidFill>
              </a:rPr>
              <a:t> modell lehet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b="1" u="sng" dirty="0">
                <a:solidFill>
                  <a:srgbClr val="F2F2F2"/>
                </a:solidFill>
              </a:rPr>
              <a:t>Nem foglalkozik </a:t>
            </a:r>
            <a:r>
              <a:rPr lang="hu-HU" dirty="0">
                <a:solidFill>
                  <a:srgbClr val="F2F2F2"/>
                </a:solidFill>
              </a:rPr>
              <a:t>a szavak </a:t>
            </a:r>
            <a:r>
              <a:rPr lang="hu-HU" dirty="0" err="1">
                <a:solidFill>
                  <a:srgbClr val="F2F2F2"/>
                </a:solidFill>
              </a:rPr>
              <a:t>mondatbeli</a:t>
            </a:r>
            <a:r>
              <a:rPr lang="hu-HU" dirty="0">
                <a:solidFill>
                  <a:srgbClr val="F2F2F2"/>
                </a:solidFill>
              </a:rPr>
              <a:t> sorrendjével</a:t>
            </a:r>
          </a:p>
        </p:txBody>
      </p:sp>
    </p:spTree>
    <p:extLst>
      <p:ext uri="{BB962C8B-B14F-4D97-AF65-F5344CB8AC3E}">
        <p14:creationId xmlns:p14="http://schemas.microsoft.com/office/powerpoint/2010/main" val="595581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SENTIMENT</a:t>
            </a:r>
            <a:br>
              <a:rPr lang="hu-HU" dirty="0"/>
            </a:br>
            <a:r>
              <a:rPr lang="hu-HU" dirty="0"/>
              <a:t>ANALYSIS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484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76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SENTIMENT ANALYSIS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Osztályozási feladat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 osztályok a különféle szentimentek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Like / Dislike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Termékek értékelése</a:t>
            </a:r>
          </a:p>
        </p:txBody>
      </p:sp>
    </p:spTree>
    <p:extLst>
      <p:ext uri="{BB962C8B-B14F-4D97-AF65-F5344CB8AC3E}">
        <p14:creationId xmlns:p14="http://schemas.microsoft.com/office/powerpoint/2010/main" val="371794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F66CE33-B657-4351-AE86-C1FB15F6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00" y="9068"/>
            <a:ext cx="6058800" cy="4541842"/>
          </a:xfrm>
          <a:prstGeom prst="rect">
            <a:avLst/>
          </a:prstGeom>
        </p:spPr>
      </p:pic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A6168C97-AA64-40B0-822F-F8410A6A5064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https://monkeylearn.com/sentiment-analysis/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873892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ACF7D1-7B92-41FE-AAF2-4EB88911C3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2448</Words>
  <Application>Microsoft Office PowerPoint</Application>
  <PresentationFormat>On-screen Show (16:9)</PresentationFormat>
  <Paragraphs>1406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Consolas</vt:lpstr>
      <vt:lpstr>Advent Pro Light</vt:lpstr>
      <vt:lpstr>Fira Sans Condensed Light</vt:lpstr>
      <vt:lpstr>Cambria Math</vt:lpstr>
      <vt:lpstr>Josefin Slab</vt:lpstr>
      <vt:lpstr>Fira Sans Condensed</vt:lpstr>
      <vt:lpstr>Rajdhani</vt:lpstr>
      <vt:lpstr>Courier New</vt:lpstr>
      <vt:lpstr>Arial</vt:lpstr>
      <vt:lpstr>Anton</vt:lpstr>
      <vt:lpstr>Ai Tech Agency by Slidesgo</vt:lpstr>
      <vt:lpstr>AI &amp; NLP</vt:lpstr>
      <vt:lpstr>TÉMÁK</vt:lpstr>
      <vt:lpstr>TÉMÁK</vt:lpstr>
      <vt:lpstr>KIÉRTÉKELÉS</vt:lpstr>
      <vt:lpstr>Tanító, Validációs és Teszt adathalmaz</vt:lpstr>
      <vt:lpstr>Tanító, Validációs és Teszt adathalmaz K-fold</vt:lpstr>
      <vt:lpstr>SENTIMENT ANALYSIS</vt:lpstr>
      <vt:lpstr>SENTIMENT ANALYSIS</vt:lpstr>
      <vt:lpstr>PowerPoint Presentation</vt:lpstr>
      <vt:lpstr>SENTIMENT ANALYSIS</vt:lpstr>
      <vt:lpstr>SENTIMENT ANALYSIS + NAIVE BAYES</vt:lpstr>
      <vt:lpstr>VALÓSZÍNŰSÉGEK</vt:lpstr>
      <vt:lpstr>VALÓSZÍNŰSÉGEK</vt:lpstr>
      <vt:lpstr>VALÓSZÍNŰSÉGEK</vt:lpstr>
      <vt:lpstr>VALÓSZÍNŰSÉGEK</vt:lpstr>
      <vt:lpstr>VALÓSZÍNŰSÉGEK</vt:lpstr>
      <vt:lpstr>VALÓSZÍNŰSÉGEK</vt:lpstr>
      <vt:lpstr>VALÓSZÍNŰSÉGEK</vt:lpstr>
      <vt:lpstr>VALÓSZÍNŰSÉGEK</vt:lpstr>
      <vt:lpstr>BAYES-TÉTEL (BAYES’ RULE)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PROBLÉMÁK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ARÁNYOK</vt:lpstr>
      <vt:lpstr>NAIVE BAYES GYAKORLATI HASZNÁLATA</vt:lpstr>
      <vt:lpstr>ELŐNYÖK ÉS HÁTRÁNYOK</vt:lpstr>
      <vt:lpstr>LOG LIKELIHOOD</vt:lpstr>
      <vt:lpstr>LOG LIKELIHOOD</vt:lpstr>
      <vt:lpstr>KIMENETEK ÉRTELMEZÉSE</vt:lpstr>
      <vt:lpstr>ÖSSZEGZÉS - TANÍTÁS</vt:lpstr>
      <vt:lpstr>ÖSSZEGZÉS - TESZTELÉS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189</cp:revision>
  <dcterms:modified xsi:type="dcterms:W3CDTF">2022-09-28T07:49:13Z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